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0DBD363-DC73-47BF-BED7-4045018E3B9A}">
  <a:tblStyle styleId="{80DBD363-DC73-47BF-BED7-4045018E3B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gif>
</file>

<file path=ppt/media/image13.png>
</file>

<file path=ppt/media/image14.jpg>
</file>

<file path=ppt/media/image2.png>
</file>

<file path=ppt/media/image3.png>
</file>

<file path=ppt/media/image4.jp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d84ff8c8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d84ff8c8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d84ff8c8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d84ff8c8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d84ff8c8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d84ff8c8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d84ff8c8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d84ff8c8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c9389b3de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c9389b3de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d84ff8c8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d84ff8c8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d84ff8c8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d84ff8c8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d84ff8c8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d84ff8c8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d84ff8c8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d84ff8c8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d84ff8c89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d84ff8c89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c914f5f85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c914f5f85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0d84ff8c8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0d84ff8c8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d84ff8c89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d84ff8c89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0d84ff8c89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0d84ff8c89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d1817590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0d1817590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cd627ada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cd627ada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d21f65fd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d21f65fd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c914f5f85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c914f5f85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c9389b3de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c9389b3d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d181759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d181759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d84ff8c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d84ff8c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d84ff8c8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d84ff8c8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d84ff8c8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d84ff8c8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914f5f85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c914f5f85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en.wikipedia.org/wiki/ISO_8601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20" Type="http://schemas.openxmlformats.org/officeDocument/2006/relationships/hyperlink" Target="https://en.wikipedia.org/wiki/United_States" TargetMode="External"/><Relationship Id="rId11" Type="http://schemas.openxmlformats.org/officeDocument/2006/relationships/hyperlink" Target="https://en.wikipedia.org/wiki/Binary_search_algorithm#cite_note-68" TargetMode="External"/><Relationship Id="rId10" Type="http://schemas.openxmlformats.org/officeDocument/2006/relationships/hyperlink" Target="https://en.wikipedia.org/wiki/Derrick_Henry_Lehmer" TargetMode="External"/><Relationship Id="rId13" Type="http://schemas.openxmlformats.org/officeDocument/2006/relationships/hyperlink" Target="https://en.wikipedia.org/wiki/Physicist" TargetMode="External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n.wikipedia.org/wiki/John_Mauchly" TargetMode="External"/><Relationship Id="rId4" Type="http://schemas.openxmlformats.org/officeDocument/2006/relationships/hyperlink" Target="https://en.wikipedia.org/wiki/Moore_School_Lectures" TargetMode="External"/><Relationship Id="rId9" Type="http://schemas.openxmlformats.org/officeDocument/2006/relationships/hyperlink" Target="https://en.wikipedia.org/wiki/Binary_search_algorithm#cite_note-67" TargetMode="External"/><Relationship Id="rId15" Type="http://schemas.openxmlformats.org/officeDocument/2006/relationships/hyperlink" Target="https://en.wikipedia.org/wiki/ENIAC" TargetMode="External"/><Relationship Id="rId14" Type="http://schemas.openxmlformats.org/officeDocument/2006/relationships/hyperlink" Target="https://en.wikipedia.org/wiki/J._Presper_Eckert" TargetMode="External"/><Relationship Id="rId17" Type="http://schemas.openxmlformats.org/officeDocument/2006/relationships/hyperlink" Target="https://en.wikipedia.org/wiki/EDVAC" TargetMode="External"/><Relationship Id="rId16" Type="http://schemas.openxmlformats.org/officeDocument/2006/relationships/hyperlink" Target="https://en.wikipedia.org/wiki/Digital_computer" TargetMode="External"/><Relationship Id="rId5" Type="http://schemas.openxmlformats.org/officeDocument/2006/relationships/hyperlink" Target="https://en.wikipedia.org/wiki/Binary_search_algorithm#cite_note-FOOTNOTEKnuth1998%C2%A76.2.1_(%22Searching_an_ordered_table%22),_subsection_%22History_and_bibliography%22-10" TargetMode="External"/><Relationship Id="rId19" Type="http://schemas.openxmlformats.org/officeDocument/2006/relationships/hyperlink" Target="https://en.wikipedia.org/wiki/UNIVAC_I" TargetMode="External"/><Relationship Id="rId6" Type="http://schemas.openxmlformats.org/officeDocument/2006/relationships/hyperlink" Target="https://en.wikipedia.org/wiki/W._Wesley_Peterson" TargetMode="External"/><Relationship Id="rId18" Type="http://schemas.openxmlformats.org/officeDocument/2006/relationships/hyperlink" Target="https://en.wikipedia.org/wiki/BINAC" TargetMode="External"/><Relationship Id="rId7" Type="http://schemas.openxmlformats.org/officeDocument/2006/relationships/hyperlink" Target="https://en.wikipedia.org/wiki/Binary_search_algorithm#cite_note-FOOTNOTEKnuth1998%C2%A76.2.1_(%22Searching_an_ordered_table%22),_subsection_%22History_and_bibliography%22-10" TargetMode="External"/><Relationship Id="rId8" Type="http://schemas.openxmlformats.org/officeDocument/2006/relationships/hyperlink" Target="https://en.wikipedia.org/wiki/Binary_search_algorithm#cite_note-65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en.wikipedia.org/wiki/Donald_Knuth" TargetMode="External"/><Relationship Id="rId4" Type="http://schemas.openxmlformats.org/officeDocument/2006/relationships/hyperlink" Target="https://en.wikipedia.org/wiki/Binary_search_algorithm#cite_note-FOOTNOTEKnuth1998%C2%A76.2.1_(%22Searching_an_ordered_table%22),_subsection_%22Binary_search%22-2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4.jpg"/><Relationship Id="rId5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9731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2023-01-11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(Now that I started this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ISO8601</a:t>
            </a:r>
            <a:r>
              <a:rPr lang="en" sz="2000"/>
              <a:t> thing, I have to commit to the bit.)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Search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search for an item in any unsorted list and it is </a:t>
            </a:r>
            <a:r>
              <a:rPr lang="en"/>
              <a:t>guaranteed</a:t>
            </a:r>
            <a:r>
              <a:rPr lang="en"/>
              <a:t> to be found if it exists in the array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you’re searching a long list, this can be a very slow approach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can create performance issues even if you're searching a short list very frequently</a:t>
            </a:r>
            <a:r>
              <a:rPr lang="en"/>
              <a:t> (like a list of monsters every "tick" of a video game)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2"/>
          <p:cNvSpPr txBox="1"/>
          <p:nvPr/>
        </p:nvSpPr>
        <p:spPr>
          <a:xfrm>
            <a:off x="2673915" y="3653780"/>
            <a:ext cx="6261000" cy="1297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Sometimes, the data structures that you're using leave you no other option but sequential search.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Sometimes, it's fast enough for the data you're searching. At other times, it may indicate that you need to change your data structures!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Search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your list contains N elements, and the target element is at a random position in the list then on average it will take N/2 checks to find your element. When the time an algorithm takes to complete is directly related to the size of the array (N), we call this algorithm </a:t>
            </a:r>
            <a:r>
              <a:rPr b="1" lang="en">
                <a:solidFill>
                  <a:schemeClr val="dk1"/>
                </a:solidFill>
              </a:rPr>
              <a:t>linear </a:t>
            </a:r>
            <a:r>
              <a:rPr lang="en">
                <a:solidFill>
                  <a:schemeClr val="dk1"/>
                </a:solidFill>
              </a:rPr>
              <a:t>and the notation is O(N).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1375" y="2611175"/>
            <a:ext cx="5258374" cy="239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think of a faster search algorithm?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of November 2022, there were over 1.14 billion websites on the Internet.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If Google used a linear algorithm, it would take years to find results to your search queries!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Binary search</a:t>
            </a:r>
            <a:r>
              <a:rPr lang="en">
                <a:solidFill>
                  <a:schemeClr val="dk1"/>
                </a:solidFill>
              </a:rPr>
              <a:t> is a much faster algorithm, but requires that the list be </a:t>
            </a:r>
            <a:r>
              <a:rPr b="1" lang="en">
                <a:solidFill>
                  <a:schemeClr val="dk1"/>
                </a:solidFill>
              </a:rPr>
              <a:t>sorted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can use the fact that the list is sorted to reduce the problem to smaller problems.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 algorithm that breaks the problem into smaller sub-problems is called a </a:t>
            </a:r>
            <a:r>
              <a:rPr b="1" lang="en">
                <a:solidFill>
                  <a:schemeClr val="dk1"/>
                </a:solidFill>
              </a:rPr>
              <a:t>divide-and-conquer algorithm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Divide and Conquer</a:t>
            </a:r>
            <a:endParaRPr/>
          </a:p>
        </p:txBody>
      </p:sp>
      <p:sp>
        <p:nvSpPr>
          <p:cNvPr id="135" name="Google Shape;135;p25"/>
          <p:cNvSpPr txBox="1"/>
          <p:nvPr/>
        </p:nvSpPr>
        <p:spPr>
          <a:xfrm>
            <a:off x="250002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36" name="Google Shape;136;p25"/>
          <p:cNvSpPr txBox="1"/>
          <p:nvPr/>
        </p:nvSpPr>
        <p:spPr>
          <a:xfrm>
            <a:off x="303597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37" name="Google Shape;137;p25"/>
          <p:cNvSpPr txBox="1"/>
          <p:nvPr/>
        </p:nvSpPr>
        <p:spPr>
          <a:xfrm>
            <a:off x="357192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38" name="Google Shape;138;p25"/>
          <p:cNvSpPr txBox="1"/>
          <p:nvPr/>
        </p:nvSpPr>
        <p:spPr>
          <a:xfrm>
            <a:off x="410787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139" name="Google Shape;139;p25"/>
          <p:cNvSpPr txBox="1"/>
          <p:nvPr/>
        </p:nvSpPr>
        <p:spPr>
          <a:xfrm>
            <a:off x="464382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140" name="Google Shape;140;p25"/>
          <p:cNvSpPr txBox="1"/>
          <p:nvPr/>
        </p:nvSpPr>
        <p:spPr>
          <a:xfrm>
            <a:off x="517977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141" name="Google Shape;141;p25"/>
          <p:cNvSpPr txBox="1"/>
          <p:nvPr/>
        </p:nvSpPr>
        <p:spPr>
          <a:xfrm>
            <a:off x="571572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42" name="Google Shape;142;p25"/>
          <p:cNvSpPr txBox="1"/>
          <p:nvPr/>
        </p:nvSpPr>
        <p:spPr>
          <a:xfrm>
            <a:off x="6251675" y="3596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402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In 1946, </a:t>
            </a:r>
            <a:r>
              <a:rPr lang="en" sz="14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John Mauchly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made the first mention of binary search as part of the </a:t>
            </a:r>
            <a:r>
              <a:rPr lang="en" sz="14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Moore School Lectures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, a seminal and foundational college course in computing.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[9]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In 1957, </a:t>
            </a:r>
            <a:r>
              <a:rPr lang="en" sz="14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William Wesley Peterson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published the first method for interpolation search.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[9]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[57]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Every published binary search algorithm worked only for arrays whose length is one less than a power of two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[i]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until 1960, when </a:t>
            </a:r>
            <a:r>
              <a:rPr lang="en" sz="14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Derrick Henry Lehmer</a:t>
            </a:r>
            <a:r>
              <a:rPr lang="en" sz="1450">
                <a:solidFill>
                  <a:srgbClr val="202122"/>
                </a:solidFill>
                <a:highlight>
                  <a:srgbClr val="FFFFFF"/>
                </a:highlight>
              </a:rPr>
              <a:t> published a binary search algorithm that worked on all arrays.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[59]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OK Boomer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805375" y="381268"/>
            <a:ext cx="4026925" cy="347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4805375" y="3948600"/>
            <a:ext cx="40269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John William Mauchly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(August 30, 1907 – January 8, 1980) was an American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physicist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who, along with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J. Presper Eckert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designed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ENIAC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the first general-purpose electronic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computer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as well as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EDVAC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BINAC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and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UNIVAC I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the first commercial computer made in the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United States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Steps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the index of the element 13 in the array if it exists, otherwise return -1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1: Find the middle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2: Check if the middle element is equal to the target element</a:t>
            </a:r>
            <a:endParaRPr/>
          </a:p>
        </p:txBody>
      </p:sp>
      <p:sp>
        <p:nvSpPr>
          <p:cNvPr id="157" name="Google Shape;157;p27"/>
          <p:cNvSpPr txBox="1"/>
          <p:nvPr/>
        </p:nvSpPr>
        <p:spPr>
          <a:xfrm>
            <a:off x="250002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58" name="Google Shape;158;p27"/>
          <p:cNvSpPr txBox="1"/>
          <p:nvPr/>
        </p:nvSpPr>
        <p:spPr>
          <a:xfrm>
            <a:off x="303597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59" name="Google Shape;159;p27"/>
          <p:cNvSpPr txBox="1"/>
          <p:nvPr/>
        </p:nvSpPr>
        <p:spPr>
          <a:xfrm>
            <a:off x="357192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60" name="Google Shape;160;p27"/>
          <p:cNvSpPr txBox="1"/>
          <p:nvPr/>
        </p:nvSpPr>
        <p:spPr>
          <a:xfrm>
            <a:off x="4107875" y="21489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7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464382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517977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163" name="Google Shape;163;p27"/>
          <p:cNvSpPr txBox="1"/>
          <p:nvPr/>
        </p:nvSpPr>
        <p:spPr>
          <a:xfrm>
            <a:off x="571572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6251675" y="2148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65" name="Google Shape;165;p27"/>
          <p:cNvSpPr txBox="1"/>
          <p:nvPr/>
        </p:nvSpPr>
        <p:spPr>
          <a:xfrm>
            <a:off x="250002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303597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357192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4107875" y="39015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7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464382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170" name="Google Shape;170;p27"/>
          <p:cNvSpPr txBox="1"/>
          <p:nvPr/>
        </p:nvSpPr>
        <p:spPr>
          <a:xfrm>
            <a:off x="517977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171" name="Google Shape;171;p27"/>
          <p:cNvSpPr txBox="1"/>
          <p:nvPr/>
        </p:nvSpPr>
        <p:spPr>
          <a:xfrm>
            <a:off x="571572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6251675" y="39015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73" name="Google Shape;173;p27"/>
          <p:cNvSpPr txBox="1"/>
          <p:nvPr/>
        </p:nvSpPr>
        <p:spPr>
          <a:xfrm>
            <a:off x="1656275" y="2660575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Index: 0</a:t>
            </a:r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5824625" y="2660575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</a:t>
            </a:r>
            <a:r>
              <a:rPr lang="en"/>
              <a:t> Index: 7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Steps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3: If the element is greater than the middle element, eliminate all items to the left of the middle element, otherwise eliminate all items to the right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Repeat Step 1: Find the middle of the remaining elements</a:t>
            </a: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250002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303597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357192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84" name="Google Shape;184;p28"/>
          <p:cNvSpPr txBox="1"/>
          <p:nvPr/>
        </p:nvSpPr>
        <p:spPr>
          <a:xfrm>
            <a:off x="410787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7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464382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186" name="Google Shape;186;p28"/>
          <p:cNvSpPr txBox="1"/>
          <p:nvPr/>
        </p:nvSpPr>
        <p:spPr>
          <a:xfrm>
            <a:off x="517977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571572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88" name="Google Shape;188;p28"/>
          <p:cNvSpPr txBox="1"/>
          <p:nvPr/>
        </p:nvSpPr>
        <p:spPr>
          <a:xfrm>
            <a:off x="6251675" y="2301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89" name="Google Shape;189;p28"/>
          <p:cNvSpPr txBox="1"/>
          <p:nvPr/>
        </p:nvSpPr>
        <p:spPr>
          <a:xfrm>
            <a:off x="250002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303597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357192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410787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7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464382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5179775" y="40539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12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571572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96" name="Google Shape;196;p28"/>
          <p:cNvSpPr txBox="1"/>
          <p:nvPr/>
        </p:nvSpPr>
        <p:spPr>
          <a:xfrm>
            <a:off x="6251675" y="4053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97" name="Google Shape;197;p28"/>
          <p:cNvSpPr txBox="1"/>
          <p:nvPr/>
        </p:nvSpPr>
        <p:spPr>
          <a:xfrm>
            <a:off x="3614675" y="2825350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Index: 4</a:t>
            </a:r>
            <a:endParaRPr/>
          </a:p>
        </p:txBody>
      </p:sp>
      <p:sp>
        <p:nvSpPr>
          <p:cNvPr id="198" name="Google Shape;198;p28"/>
          <p:cNvSpPr txBox="1"/>
          <p:nvPr/>
        </p:nvSpPr>
        <p:spPr>
          <a:xfrm>
            <a:off x="6188000" y="2825350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</a:t>
            </a:r>
            <a:r>
              <a:rPr lang="en"/>
              <a:t> Index: 7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Steps</a:t>
            </a:r>
            <a:endParaRPr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Repeat Step 2: </a:t>
            </a:r>
            <a:r>
              <a:rPr lang="en"/>
              <a:t>Check if the middle element is equal to the target element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Repeat Step 3: If the element is greater than the middle element, eliminate all items to the left of the middle element, otherwise eliminate all items to the right</a:t>
            </a:r>
            <a:endParaRPr/>
          </a:p>
        </p:txBody>
      </p:sp>
      <p:sp>
        <p:nvSpPr>
          <p:cNvPr id="205" name="Google Shape;205;p29"/>
          <p:cNvSpPr txBox="1"/>
          <p:nvPr/>
        </p:nvSpPr>
        <p:spPr>
          <a:xfrm>
            <a:off x="250002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303597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357192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410787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7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464382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210" name="Google Shape;210;p29"/>
          <p:cNvSpPr txBox="1"/>
          <p:nvPr/>
        </p:nvSpPr>
        <p:spPr>
          <a:xfrm>
            <a:off x="5179775" y="17679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12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1" name="Google Shape;211;p29"/>
          <p:cNvSpPr txBox="1"/>
          <p:nvPr/>
        </p:nvSpPr>
        <p:spPr>
          <a:xfrm>
            <a:off x="571572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212" name="Google Shape;212;p29"/>
          <p:cNvSpPr txBox="1"/>
          <p:nvPr/>
        </p:nvSpPr>
        <p:spPr>
          <a:xfrm>
            <a:off x="6251675" y="1767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213" name="Google Shape;213;p29"/>
          <p:cNvSpPr txBox="1"/>
          <p:nvPr/>
        </p:nvSpPr>
        <p:spPr>
          <a:xfrm>
            <a:off x="250002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303597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357192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410787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464382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9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517977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12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19" name="Google Shape;219;p29"/>
          <p:cNvSpPr txBox="1"/>
          <p:nvPr/>
        </p:nvSpPr>
        <p:spPr>
          <a:xfrm>
            <a:off x="571572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220" name="Google Shape;220;p29"/>
          <p:cNvSpPr txBox="1"/>
          <p:nvPr/>
        </p:nvSpPr>
        <p:spPr>
          <a:xfrm>
            <a:off x="6251675" y="3672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221" name="Google Shape;221;p29"/>
          <p:cNvSpPr txBox="1"/>
          <p:nvPr/>
        </p:nvSpPr>
        <p:spPr>
          <a:xfrm>
            <a:off x="4501175" y="4277275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Index: 6</a:t>
            </a:r>
            <a:endParaRPr/>
          </a:p>
        </p:txBody>
      </p:sp>
      <p:sp>
        <p:nvSpPr>
          <p:cNvPr id="222" name="Google Shape;222;p29"/>
          <p:cNvSpPr txBox="1"/>
          <p:nvPr/>
        </p:nvSpPr>
        <p:spPr>
          <a:xfrm>
            <a:off x="6285050" y="4277275"/>
            <a:ext cx="137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</a:t>
            </a:r>
            <a:r>
              <a:rPr lang="en"/>
              <a:t> Index: 7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Search: Steps</a:t>
            </a:r>
            <a:endParaRPr/>
          </a:p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311700" y="1152475"/>
            <a:ext cx="8520600" cy="3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Repeat Step 1: Find the middle of the remaining elements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Repeat Step 2: Check if the middle element is equal to the target element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4: Return the index of the the target element, or return -1 if the target element is not found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25000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0" name="Google Shape;230;p30"/>
          <p:cNvSpPr txBox="1"/>
          <p:nvPr/>
        </p:nvSpPr>
        <p:spPr>
          <a:xfrm>
            <a:off x="30359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1" name="Google Shape;231;p30"/>
          <p:cNvSpPr txBox="1"/>
          <p:nvPr/>
        </p:nvSpPr>
        <p:spPr>
          <a:xfrm>
            <a:off x="35719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41078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33" name="Google Shape;233;p30"/>
          <p:cNvSpPr txBox="1"/>
          <p:nvPr/>
        </p:nvSpPr>
        <p:spPr>
          <a:xfrm>
            <a:off x="46438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9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51797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12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5715725" y="19203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62516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237" name="Google Shape;237;p30"/>
          <p:cNvSpPr txBox="1"/>
          <p:nvPr/>
        </p:nvSpPr>
        <p:spPr>
          <a:xfrm>
            <a:off x="250002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8" name="Google Shape;238;p30"/>
          <p:cNvSpPr txBox="1"/>
          <p:nvPr/>
        </p:nvSpPr>
        <p:spPr>
          <a:xfrm>
            <a:off x="303597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39" name="Google Shape;239;p30"/>
          <p:cNvSpPr txBox="1"/>
          <p:nvPr/>
        </p:nvSpPr>
        <p:spPr>
          <a:xfrm>
            <a:off x="357192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6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410787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7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464382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9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517977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12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5715725" y="3291975"/>
            <a:ext cx="3933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13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6251675" y="32919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</a:t>
            </a:r>
            <a:endParaRPr/>
          </a:p>
        </p:txBody>
      </p:sp>
      <p:sp>
        <p:nvSpPr>
          <p:cNvPr id="250" name="Google Shape;25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find 13 in the array, it took 3 comparisons (also known as </a:t>
            </a:r>
            <a:r>
              <a:rPr b="1" lang="en"/>
              <a:t>probes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 txBox="1"/>
          <p:nvPr/>
        </p:nvSpPr>
        <p:spPr>
          <a:xfrm>
            <a:off x="25000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52" name="Google Shape;252;p31"/>
          <p:cNvSpPr txBox="1"/>
          <p:nvPr/>
        </p:nvSpPr>
        <p:spPr>
          <a:xfrm>
            <a:off x="30359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53" name="Google Shape;253;p31"/>
          <p:cNvSpPr txBox="1"/>
          <p:nvPr/>
        </p:nvSpPr>
        <p:spPr>
          <a:xfrm>
            <a:off x="35719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54" name="Google Shape;254;p31"/>
          <p:cNvSpPr txBox="1"/>
          <p:nvPr/>
        </p:nvSpPr>
        <p:spPr>
          <a:xfrm>
            <a:off x="41078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255" name="Google Shape;255;p31"/>
          <p:cNvSpPr txBox="1"/>
          <p:nvPr/>
        </p:nvSpPr>
        <p:spPr>
          <a:xfrm>
            <a:off x="46438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256" name="Google Shape;256;p31"/>
          <p:cNvSpPr txBox="1"/>
          <p:nvPr/>
        </p:nvSpPr>
        <p:spPr>
          <a:xfrm>
            <a:off x="51797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257" name="Google Shape;257;p31"/>
          <p:cNvSpPr txBox="1"/>
          <p:nvPr/>
        </p:nvSpPr>
        <p:spPr>
          <a:xfrm>
            <a:off x="571572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258" name="Google Shape;258;p31"/>
          <p:cNvSpPr txBox="1"/>
          <p:nvPr/>
        </p:nvSpPr>
        <p:spPr>
          <a:xfrm>
            <a:off x="6251675" y="19203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pic>
        <p:nvPicPr>
          <p:cNvPr id="259" name="Google Shape;259;p31"/>
          <p:cNvPicPr preferRelativeResize="0"/>
          <p:nvPr/>
        </p:nvPicPr>
        <p:blipFill rotWithShape="1">
          <a:blip r:embed="rId3">
            <a:alphaModFix/>
          </a:blip>
          <a:srcRect b="53264" l="0" r="0" t="0"/>
          <a:stretch/>
        </p:blipFill>
        <p:spPr>
          <a:xfrm>
            <a:off x="1789213" y="2851352"/>
            <a:ext cx="6102526" cy="18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7.5</a:t>
            </a:r>
            <a:endParaRPr sz="7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Algorithms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</a:t>
            </a:r>
            <a:endParaRPr/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the number of elements (N) in the array were doubled where N = 16, how many comparisons would you need to find 13?</a:t>
            </a:r>
            <a:endParaRPr/>
          </a:p>
        </p:txBody>
      </p:sp>
      <p:sp>
        <p:nvSpPr>
          <p:cNvPr id="266" name="Google Shape;266;p32"/>
          <p:cNvSpPr txBox="1"/>
          <p:nvPr/>
        </p:nvSpPr>
        <p:spPr>
          <a:xfrm>
            <a:off x="3664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7" name="Google Shape;267;p32"/>
          <p:cNvSpPr txBox="1"/>
          <p:nvPr/>
        </p:nvSpPr>
        <p:spPr>
          <a:xfrm>
            <a:off x="9023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68" name="Google Shape;268;p32"/>
          <p:cNvSpPr txBox="1"/>
          <p:nvPr/>
        </p:nvSpPr>
        <p:spPr>
          <a:xfrm>
            <a:off x="14383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69" name="Google Shape;269;p32"/>
          <p:cNvSpPr txBox="1"/>
          <p:nvPr/>
        </p:nvSpPr>
        <p:spPr>
          <a:xfrm>
            <a:off x="19742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270" name="Google Shape;270;p32"/>
          <p:cNvSpPr txBox="1"/>
          <p:nvPr/>
        </p:nvSpPr>
        <p:spPr>
          <a:xfrm>
            <a:off x="25102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271" name="Google Shape;271;p32"/>
          <p:cNvSpPr txBox="1"/>
          <p:nvPr/>
        </p:nvSpPr>
        <p:spPr>
          <a:xfrm>
            <a:off x="30461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272" name="Google Shape;272;p32"/>
          <p:cNvSpPr txBox="1"/>
          <p:nvPr/>
        </p:nvSpPr>
        <p:spPr>
          <a:xfrm>
            <a:off x="35821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273" name="Google Shape;273;p32"/>
          <p:cNvSpPr txBox="1"/>
          <p:nvPr/>
        </p:nvSpPr>
        <p:spPr>
          <a:xfrm>
            <a:off x="41180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274" name="Google Shape;274;p32"/>
          <p:cNvSpPr txBox="1"/>
          <p:nvPr/>
        </p:nvSpPr>
        <p:spPr>
          <a:xfrm>
            <a:off x="46336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</a:t>
            </a:r>
            <a:endParaRPr/>
          </a:p>
        </p:txBody>
      </p:sp>
      <p:sp>
        <p:nvSpPr>
          <p:cNvPr id="275" name="Google Shape;275;p32"/>
          <p:cNvSpPr txBox="1"/>
          <p:nvPr/>
        </p:nvSpPr>
        <p:spPr>
          <a:xfrm>
            <a:off x="51695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3</a:t>
            </a:r>
            <a:endParaRPr/>
          </a:p>
        </p:txBody>
      </p:sp>
      <p:sp>
        <p:nvSpPr>
          <p:cNvPr id="276" name="Google Shape;276;p32"/>
          <p:cNvSpPr txBox="1"/>
          <p:nvPr/>
        </p:nvSpPr>
        <p:spPr>
          <a:xfrm>
            <a:off x="57055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6</a:t>
            </a:r>
            <a:endParaRPr/>
          </a:p>
        </p:txBody>
      </p:sp>
      <p:sp>
        <p:nvSpPr>
          <p:cNvPr id="277" name="Google Shape;277;p32"/>
          <p:cNvSpPr txBox="1"/>
          <p:nvPr/>
        </p:nvSpPr>
        <p:spPr>
          <a:xfrm>
            <a:off x="62414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7</a:t>
            </a:r>
            <a:endParaRPr/>
          </a:p>
        </p:txBody>
      </p:sp>
      <p:sp>
        <p:nvSpPr>
          <p:cNvPr id="278" name="Google Shape;278;p32"/>
          <p:cNvSpPr txBox="1"/>
          <p:nvPr/>
        </p:nvSpPr>
        <p:spPr>
          <a:xfrm>
            <a:off x="67774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9</a:t>
            </a:r>
            <a:endParaRPr/>
          </a:p>
        </p:txBody>
      </p:sp>
      <p:sp>
        <p:nvSpPr>
          <p:cNvPr id="279" name="Google Shape;279;p32"/>
          <p:cNvSpPr txBox="1"/>
          <p:nvPr/>
        </p:nvSpPr>
        <p:spPr>
          <a:xfrm>
            <a:off x="73133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2</a:t>
            </a:r>
            <a:endParaRPr/>
          </a:p>
        </p:txBody>
      </p:sp>
      <p:sp>
        <p:nvSpPr>
          <p:cNvPr id="280" name="Google Shape;280;p32"/>
          <p:cNvSpPr txBox="1"/>
          <p:nvPr/>
        </p:nvSpPr>
        <p:spPr>
          <a:xfrm>
            <a:off x="784932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3</a:t>
            </a:r>
            <a:endParaRPr/>
          </a:p>
        </p:txBody>
      </p:sp>
      <p:sp>
        <p:nvSpPr>
          <p:cNvPr id="281" name="Google Shape;281;p32"/>
          <p:cNvSpPr txBox="1"/>
          <p:nvPr/>
        </p:nvSpPr>
        <p:spPr>
          <a:xfrm>
            <a:off x="8385275" y="2453775"/>
            <a:ext cx="3933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Search</a:t>
            </a:r>
            <a:endParaRPr/>
          </a:p>
        </p:txBody>
      </p:sp>
      <p:sp>
        <p:nvSpPr>
          <p:cNvPr id="287" name="Google Shape;28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your list contains N elements, and the target element is at a random position in the list then on average it will take log</a:t>
            </a:r>
            <a:r>
              <a:rPr baseline="-25000" lang="en">
                <a:solidFill>
                  <a:schemeClr val="dk1"/>
                </a:solidFill>
              </a:rPr>
              <a:t>2</a:t>
            </a:r>
            <a:r>
              <a:rPr lang="en">
                <a:solidFill>
                  <a:schemeClr val="dk1"/>
                </a:solidFill>
              </a:rPr>
              <a:t>N checks to find your element. To give you a sense of this speedup, the log</a:t>
            </a:r>
            <a:r>
              <a:rPr baseline="-25000" lang="en">
                <a:solidFill>
                  <a:schemeClr val="dk1"/>
                </a:solidFill>
              </a:rPr>
              <a:t>2</a:t>
            </a:r>
            <a:r>
              <a:rPr lang="en">
                <a:solidFill>
                  <a:schemeClr val="dk1"/>
                </a:solidFill>
              </a:rPr>
              <a:t>1024 = 10 (since 2</a:t>
            </a:r>
            <a:r>
              <a:rPr baseline="30000" lang="en">
                <a:solidFill>
                  <a:schemeClr val="dk1"/>
                </a:solidFill>
              </a:rPr>
              <a:t>10</a:t>
            </a:r>
            <a:r>
              <a:rPr lang="en">
                <a:solidFill>
                  <a:schemeClr val="dk1"/>
                </a:solidFill>
              </a:rPr>
              <a:t> = 1024).</a:t>
            </a:r>
            <a:r>
              <a:rPr lang="en"/>
              <a:t> </a:t>
            </a:r>
            <a:r>
              <a:rPr b="1" lang="en">
                <a:solidFill>
                  <a:schemeClr val="dk1"/>
                </a:solidFill>
              </a:rPr>
              <a:t>This means that binary search runs 10x faster on sorted lists of length ~1K. </a:t>
            </a:r>
            <a:r>
              <a:rPr lang="en">
                <a:solidFill>
                  <a:schemeClr val="dk1"/>
                </a:solidFill>
              </a:rPr>
              <a:t>The notation for this algorithm is O(log N)</a:t>
            </a:r>
            <a:r>
              <a:rPr b="1"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2025" y="2695325"/>
            <a:ext cx="3851220" cy="23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Sequential Search vs Binary Search</a:t>
            </a:r>
            <a:br>
              <a:rPr lang="en"/>
            </a:br>
            <a:r>
              <a:rPr lang="en"/>
              <a:t>(These are "worst case" numbers.)</a:t>
            </a:r>
            <a:endParaRPr/>
          </a:p>
        </p:txBody>
      </p:sp>
      <p:graphicFrame>
        <p:nvGraphicFramePr>
          <p:cNvPr id="294" name="Google Shape;294;p34"/>
          <p:cNvGraphicFramePr/>
          <p:nvPr/>
        </p:nvGraphicFramePr>
        <p:xfrm>
          <a:off x="952500" y="1593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{80DBD363-DC73-47BF-BED7-4045018E3B9A}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Sequential Search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Comparison Count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Binary Search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Comparison Count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Exercise: BinarySearch</a:t>
            </a:r>
            <a:endParaRPr/>
          </a:p>
        </p:txBody>
      </p:sp>
      <p:sp>
        <p:nvSpPr>
          <p:cNvPr id="300" name="Google Shape;300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Today, you're going to write your own implementation of binary search.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the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binarySearch</a:t>
            </a:r>
            <a:r>
              <a:rPr lang="en"/>
              <a:t> method in the BinarySearch Replit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Also, implement an input loop that asks the user for a word, and searches for the word using binarySearch.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care – this algorithm is reaaaaally easy to get mostly right but still wrong...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Towards the end of class, we'll review a solution together.</a:t>
            </a:r>
            <a:endParaRPr/>
          </a:p>
        </p:txBody>
      </p:sp>
      <p:sp>
        <p:nvSpPr>
          <p:cNvPr id="301" name="Google Shape;301;p35"/>
          <p:cNvSpPr txBox="1"/>
          <p:nvPr/>
        </p:nvSpPr>
        <p:spPr>
          <a:xfrm>
            <a:off x="2017200" y="3016125"/>
            <a:ext cx="49860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Although the basic idea of binary search is comparatively straightforward, the details can be surprisingly tricky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2286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— 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Donald Knuth</a:t>
            </a:r>
            <a:r>
              <a:rPr baseline="30000" lang="en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[2]</a:t>
            </a:r>
            <a:endParaRPr baseline="30000">
              <a:solidFill>
                <a:srgbClr val="0645AD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Chris's solution</a:t>
            </a:r>
            <a:endParaRPr/>
          </a:p>
        </p:txBody>
      </p:sp>
      <p:pic>
        <p:nvPicPr>
          <p:cNvPr id="307" name="Google Shape;3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512" y="1236627"/>
            <a:ext cx="7461263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125" y="910150"/>
            <a:ext cx="7126426" cy="42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Gary's</a:t>
            </a:r>
            <a:r>
              <a:rPr lang="en"/>
              <a:t> solution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04"/>
            <a:ext cx="9144003" cy="4915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387" y="125000"/>
            <a:ext cx="7315226" cy="489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/>
        </p:nvSpPr>
        <p:spPr>
          <a:xfrm>
            <a:off x="2083975" y="1008600"/>
            <a:ext cx="126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2018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Sorting and Searching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24524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next few lectures, we’ll introduce algorithms for searching and sorting.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 scientists write code to sort and search on a daily basis – using some of the algorithms that we'll see today.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Today we will cover </a:t>
            </a:r>
            <a:r>
              <a:rPr b="1" lang="en"/>
              <a:t>searching</a:t>
            </a:r>
            <a:r>
              <a:rPr lang="en"/>
              <a:t>–how to efficiently determine whether an array contains a given element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Friday and Monday: we will cover our first </a:t>
            </a:r>
            <a:r>
              <a:rPr b="1" lang="en"/>
              <a:t>sorting </a:t>
            </a:r>
            <a:r>
              <a:rPr lang="en"/>
              <a:t>algorithms–ordering an array in an ascending or descending fashion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Searching</a:t>
            </a: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0450"/>
            <a:ext cx="3892160" cy="234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975" y="283075"/>
            <a:ext cx="3668326" cy="234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6951" y="2869000"/>
            <a:ext cx="2271475" cy="200117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472050" y="3864975"/>
            <a:ext cx="4720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 are some strategies you use to find the item you’re looking for?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Search (aka Linear Search)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433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Start at the first item in the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Check if that item is the item you are looking for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If the item is the item you are looking for, you’re done!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If it is not the item and there are more items in the array, go to the next item and repeat step 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If you have reached the end of the list, the item is not in the list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313" y="1753275"/>
            <a:ext cx="3857625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Sequential Search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47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Sometimes the index of the target item is what's desired.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String.indexOf</a:t>
            </a:r>
            <a:r>
              <a:rPr lang="en"/>
              <a:t> method we know and love is a sequential search.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625" y="2318925"/>
            <a:ext cx="6664651" cy="21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Sequential Search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47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You may be searching for an object that matches some criteria, and you may want the object, and not need the index.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200" y="2293801"/>
            <a:ext cx="7295225" cy="19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